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7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22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014" y="1386"/>
      </p:cViewPr>
      <p:guideLst>
        <p:guide orient="horz" pos="2115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02" d="100"/>
          <a:sy n="102" d="100"/>
        </p:scale>
        <p:origin x="2508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6C0BE-4418-4260-9E49-1514AEA2A27A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D22A76-7704-48CF-B6D0-0A16DE22FF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659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12192000" cy="981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527868"/>
            <a:ext cx="9144000" cy="2168234"/>
          </a:xfrm>
        </p:spPr>
        <p:txBody>
          <a:bodyPr anchor="b">
            <a:noAutofit/>
          </a:bodyPr>
          <a:lstStyle>
            <a:lvl1pPr algn="ctr">
              <a:defRPr sz="44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80416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0128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658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930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11122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5629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835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323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48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/>
          <p:cNvSpPr/>
          <p:nvPr userDrawn="1"/>
        </p:nvSpPr>
        <p:spPr>
          <a:xfrm>
            <a:off x="0" y="0"/>
            <a:ext cx="12192000" cy="981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2397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6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418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40C74-8467-4695-A31F-E629528000E9}" type="datetimeFigureOut">
              <a:rPr lang="ko-KR" altLang="en-US" smtClean="0"/>
              <a:t>2018-12-31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D307A-8E77-4009-983B-ADF7C037208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2192000" cy="981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0541667" y="306222"/>
            <a:ext cx="1405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 smtClean="0">
                <a:solidFill>
                  <a:schemeClr val="bg1"/>
                </a:solidFill>
              </a:rPr>
              <a:t>AI&amp;CT</a:t>
            </a:r>
            <a:endParaRPr lang="ko-KR" alt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52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524000" y="1049011"/>
            <a:ext cx="9144000" cy="2168234"/>
          </a:xfrm>
        </p:spPr>
        <p:txBody>
          <a:bodyPr/>
          <a:lstStyle/>
          <a:p>
            <a:r>
              <a:rPr lang="ko-KR" altLang="en-US" b="1" dirty="0" smtClean="0">
                <a:solidFill>
                  <a:schemeClr val="accent2">
                    <a:lumMod val="50000"/>
                  </a:schemeClr>
                </a:solidFill>
              </a:rPr>
              <a:t>데이터 수집 및 가공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1524000" y="3919672"/>
            <a:ext cx="9144000" cy="1655762"/>
          </a:xfrm>
        </p:spPr>
        <p:txBody>
          <a:bodyPr/>
          <a:lstStyle/>
          <a:p>
            <a:r>
              <a:rPr lang="en-US" altLang="ko-KR" b="1" dirty="0" err="1"/>
              <a:t>BeautifulSoup</a:t>
            </a:r>
            <a:r>
              <a:rPr lang="en-US" altLang="ko-KR" b="1" dirty="0"/>
              <a:t> </a:t>
            </a:r>
            <a:r>
              <a:rPr lang="ko-KR" altLang="en-US" b="1" dirty="0"/>
              <a:t>라이브러리를 이용한 웹 텍스트 </a:t>
            </a:r>
            <a:r>
              <a:rPr lang="ko-KR" altLang="en-US" b="1" dirty="0" err="1" smtClean="0"/>
              <a:t>크롤링</a:t>
            </a:r>
            <a:endParaRPr lang="en-US" altLang="ko-KR" b="1" dirty="0" smtClean="0"/>
          </a:p>
          <a:p>
            <a:r>
              <a:rPr lang="en-US" altLang="ko-KR" b="1" dirty="0" err="1" smtClean="0"/>
              <a:t>BeautifulSoup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라이브러리를 이용한 웹 이미지 </a:t>
            </a:r>
            <a:r>
              <a:rPr lang="ko-KR" altLang="en-US" b="1" dirty="0" err="1" smtClean="0"/>
              <a:t>크롤링</a:t>
            </a:r>
            <a:endParaRPr lang="ko-KR" alt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1971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텍스트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이해하기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704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smtClean="0"/>
              <a:t>웹 페이지 이해하기</a:t>
            </a:r>
            <a:endParaRPr lang="ko-KR" altLang="en-US" sz="2000" b="1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rcRect l="55785" t="22092" b="38092"/>
          <a:stretch/>
        </p:blipFill>
        <p:spPr>
          <a:xfrm>
            <a:off x="616017" y="2094156"/>
            <a:ext cx="4745103" cy="445548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784630" y="2636597"/>
            <a:ext cx="5669629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arenR"/>
            </a:pPr>
            <a:r>
              <a:rPr lang="ko-KR" altLang="en-US" sz="1200" b="1" dirty="0" smtClean="0"/>
              <a:t>상품이 표시된 영역은 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&lt;</a:t>
            </a:r>
            <a:r>
              <a:rPr lang="en-US" altLang="ko-KR" sz="1200" b="1" dirty="0" err="1" smtClean="0">
                <a:solidFill>
                  <a:srgbClr val="C00000"/>
                </a:solidFill>
              </a:rPr>
              <a:t>ul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 class=“</a:t>
            </a:r>
            <a:r>
              <a:rPr lang="en-US" altLang="ko-KR" sz="1200" b="1" dirty="0" err="1" smtClean="0">
                <a:solidFill>
                  <a:srgbClr val="C00000"/>
                </a:solidFill>
              </a:rPr>
              <a:t>goods_list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”&gt;&lt;/</a:t>
            </a:r>
            <a:r>
              <a:rPr lang="en-US" altLang="ko-KR" sz="1200" b="1" dirty="0" err="1" smtClean="0">
                <a:solidFill>
                  <a:srgbClr val="C00000"/>
                </a:solidFill>
              </a:rPr>
              <a:t>ul</a:t>
            </a:r>
            <a:r>
              <a:rPr lang="en-US" altLang="ko-KR" sz="1200" b="1" dirty="0" smtClean="0">
                <a:solidFill>
                  <a:srgbClr val="C00000"/>
                </a:solidFill>
              </a:rPr>
              <a:t>&gt;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태그로 감싸져 있다</a:t>
            </a:r>
            <a:r>
              <a:rPr lang="en-US" altLang="ko-KR" sz="1200" b="1" dirty="0" smtClean="0"/>
              <a:t>!</a:t>
            </a:r>
            <a:br>
              <a:rPr lang="en-US" altLang="ko-KR" sz="1200" b="1" dirty="0" smtClean="0"/>
            </a:br>
            <a:endParaRPr lang="en-US" altLang="ko-KR" sz="1200" b="1" dirty="0" smtClean="0"/>
          </a:p>
          <a:p>
            <a:pPr marL="342900" indent="-342900">
              <a:lnSpc>
                <a:spcPct val="200000"/>
              </a:lnSpc>
              <a:buAutoNum type="arabicParenR"/>
            </a:pPr>
            <a:r>
              <a:rPr lang="ko-KR" altLang="en-US" sz="1200" b="1" dirty="0" smtClean="0"/>
              <a:t>각 상품들은 </a:t>
            </a:r>
            <a:r>
              <a:rPr lang="en-US" altLang="ko-KR" sz="1200" b="1" dirty="0" smtClean="0">
                <a:solidFill>
                  <a:srgbClr val="0070C0"/>
                </a:solidFill>
              </a:rPr>
              <a:t>&lt;li class=“</a:t>
            </a:r>
            <a:r>
              <a:rPr lang="en-US" altLang="ko-KR" sz="1200" b="1" dirty="0" err="1" smtClean="0">
                <a:solidFill>
                  <a:srgbClr val="0070C0"/>
                </a:solidFill>
              </a:rPr>
              <a:t>itemSection</a:t>
            </a:r>
            <a:r>
              <a:rPr lang="en-US" altLang="ko-KR" sz="1200" b="1" dirty="0" smtClean="0">
                <a:solidFill>
                  <a:srgbClr val="0070C0"/>
                </a:solidFill>
              </a:rPr>
              <a:t>”&gt;&lt;/li&gt;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태그로 감싸져 있다</a:t>
            </a:r>
            <a:r>
              <a:rPr lang="en-US" altLang="ko-KR" sz="1200" b="1" dirty="0" smtClean="0"/>
              <a:t>!</a:t>
            </a:r>
            <a:br>
              <a:rPr lang="en-US" altLang="ko-KR" sz="1200" b="1" dirty="0" smtClean="0"/>
            </a:br>
            <a:endParaRPr lang="en-US" altLang="ko-KR" sz="1200" b="1" dirty="0" smtClean="0"/>
          </a:p>
          <a:p>
            <a:pPr marL="342900" indent="-342900">
              <a:lnSpc>
                <a:spcPct val="200000"/>
              </a:lnSpc>
              <a:buAutoNum type="arabicParenR"/>
            </a:pPr>
            <a:r>
              <a:rPr lang="ko-KR" altLang="en-US" sz="1200" b="1" dirty="0" smtClean="0"/>
              <a:t>각 상품의 이름은 </a:t>
            </a:r>
            <a:r>
              <a:rPr lang="en-US" altLang="ko-KR" sz="1200" b="1" dirty="0" smtClean="0">
                <a:solidFill>
                  <a:srgbClr val="92D050"/>
                </a:solidFill>
              </a:rPr>
              <a:t>&lt;a class=“tit”&gt;&lt;/a&gt;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태그로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감싸져 있다</a:t>
            </a:r>
            <a:r>
              <a:rPr lang="en-US" altLang="ko-KR" sz="1200" b="1" dirty="0" smtClean="0"/>
              <a:t>!</a:t>
            </a:r>
            <a:br>
              <a:rPr lang="en-US" altLang="ko-KR" sz="1200" b="1" dirty="0" smtClean="0"/>
            </a:br>
            <a:endParaRPr lang="en-US" altLang="ko-KR" sz="1200" b="1" dirty="0" smtClean="0"/>
          </a:p>
          <a:p>
            <a:pPr marL="342900" indent="-342900">
              <a:lnSpc>
                <a:spcPct val="200000"/>
              </a:lnSpc>
              <a:buAutoNum type="arabicParenR"/>
            </a:pPr>
            <a:r>
              <a:rPr lang="ko-KR" altLang="en-US" sz="1200" b="1" dirty="0" smtClean="0"/>
              <a:t>각 상품의 가격은 </a:t>
            </a:r>
            <a:r>
              <a:rPr lang="en-US" altLang="ko-KR" sz="1200" b="1" dirty="0" smtClean="0">
                <a:solidFill>
                  <a:srgbClr val="FFC000"/>
                </a:solidFill>
              </a:rPr>
              <a:t>&lt;span class=“price”&gt;&lt;/span&gt; </a:t>
            </a:r>
            <a:r>
              <a:rPr lang="ko-KR" altLang="en-US" sz="1200" b="1" dirty="0" smtClean="0"/>
              <a:t>태그로 감싸져 있다</a:t>
            </a:r>
            <a:r>
              <a:rPr lang="en-US" altLang="ko-KR" sz="1200" b="1" dirty="0" smtClean="0"/>
              <a:t>!</a:t>
            </a:r>
            <a:endParaRPr lang="ko-KR" altLang="en-US" sz="12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672773" y="1751428"/>
            <a:ext cx="3483646" cy="5063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600" b="1" dirty="0" smtClean="0"/>
              <a:t>각 태그의 상위 하위 관계 확인하기</a:t>
            </a:r>
            <a:r>
              <a:rPr lang="en-US" altLang="ko-KR" sz="1600" b="1" dirty="0" smtClean="0"/>
              <a:t>!</a:t>
            </a:r>
            <a:endParaRPr lang="ko-KR" altLang="en-US" sz="1600" b="1" dirty="0"/>
          </a:p>
        </p:txBody>
      </p:sp>
      <p:cxnSp>
        <p:nvCxnSpPr>
          <p:cNvPr id="15" name="직선 연결선 14"/>
          <p:cNvCxnSpPr/>
          <p:nvPr/>
        </p:nvCxnSpPr>
        <p:spPr>
          <a:xfrm>
            <a:off x="1039527" y="3224463"/>
            <a:ext cx="0" cy="332518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45406" y="3320382"/>
            <a:ext cx="0" cy="2685782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337911" y="4052237"/>
            <a:ext cx="0" cy="6930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337911" y="4870446"/>
            <a:ext cx="0" cy="132285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7294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텍스트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이해하기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46714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sz="2000" b="1" dirty="0" err="1" smtClean="0"/>
              <a:t>BeautifulSoup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라이브러리 이해하기</a:t>
            </a:r>
            <a:endParaRPr lang="ko-KR" altLang="en-US" sz="2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06225" y="1776523"/>
            <a:ext cx="8189678" cy="5063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600" dirty="0" err="1" smtClean="0"/>
              <a:t>BeautifulSoup</a:t>
            </a:r>
            <a:r>
              <a:rPr lang="en-US" altLang="ko-KR" sz="1600" dirty="0" smtClean="0"/>
              <a:t> document : https://www.crummy.com/software/BeautifulSoup/bs4/doc/</a:t>
            </a:r>
            <a:endParaRPr lang="ko-KR" alt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806225" y="3006792"/>
            <a:ext cx="745268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err="1" smtClean="0"/>
              <a:t>findAll</a:t>
            </a:r>
            <a:r>
              <a:rPr lang="en-US" altLang="ko-KR" sz="1600" b="1" dirty="0" smtClean="0"/>
              <a:t>(“[</a:t>
            </a:r>
            <a:r>
              <a:rPr lang="ko-KR" altLang="en-US" sz="1600" b="1" dirty="0" err="1" smtClean="0"/>
              <a:t>태그이름</a:t>
            </a:r>
            <a:r>
              <a:rPr lang="en-US" altLang="ko-KR" sz="1600" b="1" dirty="0" smtClean="0"/>
              <a:t>]”, class_=“[</a:t>
            </a:r>
            <a:r>
              <a:rPr lang="ko-KR" altLang="en-US" sz="1600" b="1" dirty="0" smtClean="0"/>
              <a:t>클래스 이름</a:t>
            </a:r>
            <a:r>
              <a:rPr lang="en-US" altLang="ko-KR" sz="1600" b="1" dirty="0" smtClean="0"/>
              <a:t>]”)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en-US" altLang="ko-KR" sz="1600" dirty="0" smtClean="0"/>
              <a:t>- </a:t>
            </a:r>
            <a:r>
              <a:rPr lang="ko-KR" altLang="en-US" sz="1600" dirty="0" smtClean="0"/>
              <a:t>해당 태그와 클래스에 해당하는 영역을 모두 가져와 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리스트</a:t>
            </a:r>
            <a:r>
              <a:rPr lang="ko-KR" altLang="en-US" sz="1600" dirty="0" smtClean="0"/>
              <a:t>로 반환</a:t>
            </a:r>
            <a:r>
              <a:rPr lang="en-US" altLang="ko-KR" sz="1600" dirty="0" smtClean="0"/>
              <a:t>!!</a:t>
            </a:r>
            <a:br>
              <a:rPr lang="en-US" altLang="ko-KR" sz="1600" dirty="0" smtClean="0"/>
            </a:br>
            <a:endParaRPr lang="en-US" altLang="ko-KR" sz="1600" dirty="0" smtClean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smtClean="0"/>
              <a:t>find(“[</a:t>
            </a:r>
            <a:r>
              <a:rPr lang="ko-KR" altLang="en-US" sz="1600" b="1" dirty="0" err="1" smtClean="0"/>
              <a:t>태그이름</a:t>
            </a:r>
            <a:r>
              <a:rPr lang="en-US" altLang="ko-KR" sz="1600" b="1" dirty="0" smtClean="0"/>
              <a:t>]”, class_=“[</a:t>
            </a:r>
            <a:r>
              <a:rPr lang="ko-KR" altLang="en-US" sz="1600" b="1" dirty="0" smtClean="0"/>
              <a:t>클래스 이름</a:t>
            </a:r>
            <a:r>
              <a:rPr lang="en-US" altLang="ko-KR" sz="1600" b="1" dirty="0" smtClean="0"/>
              <a:t>]”)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en-US" altLang="ko-KR" sz="1600" dirty="0" smtClean="0"/>
              <a:t>- </a:t>
            </a:r>
            <a:r>
              <a:rPr lang="ko-KR" altLang="en-US" sz="1600" dirty="0" smtClean="0"/>
              <a:t>해당 태그와 클래스에 해당하는 영역을 </a:t>
            </a:r>
            <a:r>
              <a:rPr lang="en-US" altLang="ko-KR" sz="1600" dirty="0" smtClean="0"/>
              <a:t>soup </a:t>
            </a:r>
            <a:r>
              <a:rPr lang="ko-KR" altLang="en-US" sz="1600" dirty="0" smtClean="0"/>
              <a:t>객체로 가져옴</a:t>
            </a:r>
            <a:r>
              <a:rPr lang="en-US" altLang="ko-KR" sz="1600" dirty="0" smtClean="0"/>
              <a:t>!</a:t>
            </a:r>
            <a:br>
              <a:rPr lang="en-US" altLang="ko-KR" sz="1600" dirty="0" smtClean="0"/>
            </a:br>
            <a:r>
              <a:rPr lang="en-US" altLang="ko-KR" sz="1600" dirty="0" smtClean="0"/>
              <a:t>- </a:t>
            </a:r>
            <a:r>
              <a:rPr lang="ko-KR" altLang="en-US" sz="1600" dirty="0" smtClean="0"/>
              <a:t>가져온 </a:t>
            </a:r>
            <a:r>
              <a:rPr lang="en-US" altLang="ko-KR" sz="1600" dirty="0" smtClean="0"/>
              <a:t>soup </a:t>
            </a:r>
            <a:r>
              <a:rPr lang="ko-KR" altLang="en-US" sz="1600" dirty="0" smtClean="0"/>
              <a:t>객체를 이용해서 다시 </a:t>
            </a:r>
            <a:r>
              <a:rPr lang="en-US" altLang="ko-KR" sz="1600" dirty="0" smtClean="0"/>
              <a:t>find</a:t>
            </a:r>
            <a:r>
              <a:rPr lang="ko-KR" altLang="en-US" sz="1600" dirty="0" smtClean="0"/>
              <a:t>나 </a:t>
            </a:r>
            <a:r>
              <a:rPr lang="en-US" altLang="ko-KR" sz="1600" dirty="0" err="1" smtClean="0"/>
              <a:t>findall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메서드를 사용할 수 있음</a:t>
            </a:r>
            <a:r>
              <a:rPr lang="en-US" altLang="ko-KR" sz="1600" dirty="0" smtClean="0"/>
              <a:t>!</a:t>
            </a:r>
            <a:endParaRPr lang="ko-KR" alt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806225" y="2428466"/>
            <a:ext cx="2658100" cy="5063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600" b="1" dirty="0" smtClean="0"/>
              <a:t>자주 쓰는 함수의 사용방법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472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421330" y="2463926"/>
            <a:ext cx="9349339" cy="216823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b="1" dirty="0" err="1" smtClean="0">
                <a:solidFill>
                  <a:schemeClr val="accent2">
                    <a:lumMod val="50000"/>
                  </a:schemeClr>
                </a:solidFill>
              </a:rPr>
              <a:t>BeautifulSoup</a:t>
            </a:r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ko-KR" altLang="en-US" b="1" dirty="0" smtClean="0">
                <a:solidFill>
                  <a:schemeClr val="accent2">
                    <a:lumMod val="50000"/>
                  </a:schemeClr>
                </a:solidFill>
              </a:rPr>
              <a:t>라이브러리를 이용한 웹 이미지 </a:t>
            </a:r>
            <a:r>
              <a:rPr lang="ko-KR" altLang="en-US" b="1" dirty="0" err="1" smtClean="0">
                <a:solidFill>
                  <a:schemeClr val="accent2">
                    <a:lumMod val="50000"/>
                  </a:schemeClr>
                </a:solidFill>
              </a:rPr>
              <a:t>크롤링</a:t>
            </a:r>
            <a:endParaRPr lang="en-US" altLang="ko-KR" b="1" dirty="0" smtClean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028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t="8525"/>
          <a:stretch/>
        </p:blipFill>
        <p:spPr>
          <a:xfrm>
            <a:off x="906914" y="2529255"/>
            <a:ext cx="4231143" cy="403569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이미지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704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smtClean="0"/>
              <a:t>웹</a:t>
            </a:r>
            <a:r>
              <a:rPr lang="en-US" altLang="ko-KR" sz="2000" b="1" dirty="0"/>
              <a:t> </a:t>
            </a:r>
            <a:r>
              <a:rPr lang="ko-KR" altLang="en-US" sz="2000" b="1" dirty="0" smtClean="0"/>
              <a:t>페이지 살펴보기</a:t>
            </a:r>
            <a:endParaRPr lang="ko-KR" alt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02391" y="1969026"/>
            <a:ext cx="89639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/>
              <a:t>실습 </a:t>
            </a:r>
            <a:r>
              <a:rPr lang="en-US" altLang="ko-KR" sz="1600" b="1" dirty="0" smtClean="0"/>
              <a:t>URL : https://search.naver.com/search.naver?where=image&amp;sm=tab_jum&amp;query=</a:t>
            </a:r>
            <a:r>
              <a:rPr lang="ko-KR" altLang="en-US" sz="1600" b="1" dirty="0" smtClean="0"/>
              <a:t>불</a:t>
            </a:r>
            <a:endParaRPr lang="ko-KR" altLang="en-US" sz="1600" b="1" dirty="0"/>
          </a:p>
        </p:txBody>
      </p:sp>
      <p:sp>
        <p:nvSpPr>
          <p:cNvPr id="3" name="직사각형 2"/>
          <p:cNvSpPr/>
          <p:nvPr/>
        </p:nvSpPr>
        <p:spPr>
          <a:xfrm>
            <a:off x="921429" y="3264533"/>
            <a:ext cx="791258" cy="6252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/>
          <p:cNvCxnSpPr/>
          <p:nvPr/>
        </p:nvCxnSpPr>
        <p:spPr>
          <a:xfrm flipH="1">
            <a:off x="1712687" y="3701143"/>
            <a:ext cx="4180113" cy="331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199652" y="3792047"/>
            <a:ext cx="1503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이미지</a:t>
            </a:r>
            <a:r>
              <a:rPr lang="en-US" altLang="ko-KR" sz="1400" dirty="0"/>
              <a:t> </a:t>
            </a:r>
            <a:r>
              <a:rPr lang="ko-KR" altLang="en-US" sz="1400" dirty="0" smtClean="0"/>
              <a:t>다운로드</a:t>
            </a:r>
            <a:endParaRPr lang="ko-KR" alt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6863414" y="2608110"/>
            <a:ext cx="482696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rgbClr val="C00000"/>
                </a:solidFill>
              </a:rPr>
              <a:t>위 네이버 이미지 검색 </a:t>
            </a:r>
            <a:r>
              <a:rPr lang="en-US" altLang="ko-KR" sz="2000" b="1" dirty="0" smtClean="0">
                <a:solidFill>
                  <a:srgbClr val="C00000"/>
                </a:solidFill>
              </a:rPr>
              <a:t>URL  </a:t>
            </a:r>
            <a:r>
              <a:rPr lang="ko-KR" altLang="en-US" sz="2000" b="1" dirty="0" smtClean="0">
                <a:solidFill>
                  <a:srgbClr val="C00000"/>
                </a:solidFill>
              </a:rPr>
              <a:t>에서</a:t>
            </a:r>
            <a:endParaRPr lang="en-US" altLang="ko-KR" sz="2000" b="1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rgbClr val="C00000"/>
                </a:solidFill>
              </a:rPr>
              <a:t>특정 키워드로 검색했을 때 나오는 모든 </a:t>
            </a:r>
            <a:endParaRPr lang="en-US" altLang="ko-KR" sz="2000" b="1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rgbClr val="C00000"/>
                </a:solidFill>
              </a:rPr>
              <a:t>이미지를 다운로드 하는</a:t>
            </a:r>
            <a:endParaRPr lang="en-US" altLang="ko-KR" sz="2000" b="1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err="1" smtClean="0">
                <a:solidFill>
                  <a:srgbClr val="C00000"/>
                </a:solidFill>
              </a:rPr>
              <a:t>크롤러를</a:t>
            </a:r>
            <a:r>
              <a:rPr lang="ko-KR" altLang="en-US" sz="2000" b="1" dirty="0" smtClean="0">
                <a:solidFill>
                  <a:srgbClr val="C00000"/>
                </a:solidFill>
              </a:rPr>
              <a:t> 개발해보자</a:t>
            </a:r>
            <a:r>
              <a:rPr lang="en-US" altLang="ko-KR" sz="2000" b="1" dirty="0" smtClean="0">
                <a:solidFill>
                  <a:srgbClr val="C00000"/>
                </a:solidFill>
              </a:rPr>
              <a:t>!</a:t>
            </a:r>
            <a:endParaRPr lang="ko-KR" altLang="en-US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26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이미지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704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smtClean="0"/>
              <a:t>웹</a:t>
            </a:r>
            <a:r>
              <a:rPr lang="en-US" altLang="ko-KR" sz="2000" b="1" dirty="0"/>
              <a:t> </a:t>
            </a:r>
            <a:r>
              <a:rPr lang="ko-KR" altLang="en-US" sz="2000" b="1" dirty="0" smtClean="0"/>
              <a:t>페이지 살펴보기</a:t>
            </a:r>
            <a:endParaRPr lang="ko-KR" alt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02391" y="1969026"/>
            <a:ext cx="89639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/>
              <a:t>실습 </a:t>
            </a:r>
            <a:r>
              <a:rPr lang="en-US" altLang="ko-KR" sz="1600" b="1" dirty="0" smtClean="0"/>
              <a:t>URL : https://search.naver.com/search.naver?where=image&amp;sm=tab_jum&amp;query=</a:t>
            </a:r>
            <a:r>
              <a:rPr lang="ko-KR" altLang="en-US" sz="1600" b="1" dirty="0" smtClean="0"/>
              <a:t>불</a:t>
            </a:r>
            <a:endParaRPr lang="ko-KR" altLang="en-US" sz="1600" b="1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t="8083" b="45908"/>
          <a:stretch/>
        </p:blipFill>
        <p:spPr>
          <a:xfrm>
            <a:off x="3205101" y="2506547"/>
            <a:ext cx="8400408" cy="4030000"/>
          </a:xfrm>
          <a:prstGeom prst="rect">
            <a:avLst/>
          </a:prstGeom>
        </p:spPr>
      </p:pic>
      <p:cxnSp>
        <p:nvCxnSpPr>
          <p:cNvPr id="13" name="직선 화살표 연결선 12"/>
          <p:cNvCxnSpPr/>
          <p:nvPr/>
        </p:nvCxnSpPr>
        <p:spPr>
          <a:xfrm>
            <a:off x="1924328" y="3494283"/>
            <a:ext cx="1942822" cy="102726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4959" y="2781005"/>
            <a:ext cx="2762295" cy="956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 smtClean="0">
                <a:solidFill>
                  <a:srgbClr val="C00000"/>
                </a:solidFill>
              </a:rPr>
              <a:t>우클릭</a:t>
            </a:r>
            <a:r>
              <a:rPr lang="ko-KR" altLang="en-US" sz="2000" b="1" dirty="0">
                <a:solidFill>
                  <a:srgbClr val="C00000"/>
                </a:solidFill>
              </a:rPr>
              <a:t> </a:t>
            </a:r>
            <a:r>
              <a:rPr lang="ko-KR" altLang="en-US" sz="2000" b="1" dirty="0" smtClean="0">
                <a:solidFill>
                  <a:srgbClr val="C00000"/>
                </a:solidFill>
              </a:rPr>
              <a:t>팝업 메뉴에서 </a:t>
            </a:r>
            <a:endParaRPr lang="en-US" altLang="ko-KR" sz="2000" b="1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rgbClr val="C00000"/>
                </a:solidFill>
              </a:rPr>
              <a:t>검사 클릭</a:t>
            </a:r>
            <a:r>
              <a:rPr lang="en-US" altLang="ko-KR" sz="2000" b="1" dirty="0" smtClean="0">
                <a:solidFill>
                  <a:srgbClr val="C00000"/>
                </a:solidFill>
              </a:rPr>
              <a:t>!!</a:t>
            </a:r>
            <a:endParaRPr lang="ko-KR" altLang="en-US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59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이미지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704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smtClean="0"/>
              <a:t>웹</a:t>
            </a:r>
            <a:r>
              <a:rPr lang="en-US" altLang="ko-KR" sz="2000" b="1" dirty="0"/>
              <a:t> </a:t>
            </a:r>
            <a:r>
              <a:rPr lang="ko-KR" altLang="en-US" sz="2000" b="1" dirty="0" smtClean="0"/>
              <a:t>페이지 분석하기</a:t>
            </a:r>
            <a:endParaRPr lang="ko-KR" alt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02391" y="1969026"/>
            <a:ext cx="88790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/>
              <a:t>실습 </a:t>
            </a:r>
            <a:r>
              <a:rPr lang="en-US" altLang="ko-KR" sz="1600" b="1" dirty="0" smtClean="0"/>
              <a:t>URL : https://search.naver.com/search.naver?where=image&amp;sm=tab_jum&amp;query=</a:t>
            </a:r>
            <a:r>
              <a:rPr lang="ko-KR" altLang="en-US" sz="1600" b="1" dirty="0" smtClean="0"/>
              <a:t>불</a:t>
            </a:r>
            <a:endParaRPr lang="ko-KR" altLang="en-US" sz="1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02391" y="2814995"/>
            <a:ext cx="4467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arenR"/>
            </a:pPr>
            <a:r>
              <a:rPr lang="ko-KR" altLang="en-US" sz="1600" dirty="0" smtClean="0"/>
              <a:t>각 이미지는 </a:t>
            </a:r>
            <a:r>
              <a:rPr lang="en-US" altLang="ko-KR" sz="1600" dirty="0" smtClean="0"/>
              <a:t>&lt;</a:t>
            </a:r>
            <a:r>
              <a:rPr lang="en-US" altLang="ko-KR" sz="1600" dirty="0" err="1" smtClean="0"/>
              <a:t>img</a:t>
            </a:r>
            <a:r>
              <a:rPr lang="en-US" altLang="ko-KR" sz="1600" dirty="0" smtClean="0"/>
              <a:t>&gt; </a:t>
            </a:r>
            <a:r>
              <a:rPr lang="ko-KR" altLang="en-US" sz="1600" dirty="0" smtClean="0"/>
              <a:t>태그로 표시되어 있다</a:t>
            </a:r>
            <a:r>
              <a:rPr lang="en-US" altLang="ko-KR" sz="1600" dirty="0"/>
              <a:t>!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426081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이미지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358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err="1" smtClean="0"/>
              <a:t>크롤러</a:t>
            </a:r>
            <a:r>
              <a:rPr lang="ko-KR" altLang="en-US" sz="2000" b="1" dirty="0" smtClean="0"/>
              <a:t> 구현하기</a:t>
            </a:r>
            <a:endParaRPr lang="ko-KR" alt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11916" y="1892126"/>
            <a:ext cx="58785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600" dirty="0" smtClean="0"/>
              <a:t>앞서 분석한 웹 페이지 내용을 기반으로 </a:t>
            </a:r>
            <a:r>
              <a:rPr lang="ko-KR" altLang="en-US" sz="1600" dirty="0" err="1" smtClean="0"/>
              <a:t>크롤러를</a:t>
            </a:r>
            <a:r>
              <a:rPr lang="ko-KR" altLang="en-US" sz="1600" dirty="0" smtClean="0"/>
              <a:t> 구현해보자</a:t>
            </a:r>
            <a:r>
              <a:rPr lang="en-US" altLang="ko-KR" sz="1600" dirty="0" smtClean="0"/>
              <a:t>!</a:t>
            </a:r>
            <a:endParaRPr lang="ko-KR" altLang="en-US" sz="1600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666750" y="3187593"/>
            <a:ext cx="10858500" cy="236988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  <a:t>"""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네이버 이미지 검색 및 일괄 다운로드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  <a:t>"""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urllib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requests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tqdm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tqdm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프로그레스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바 표시를 위한 라이브러리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bs4 </a:t>
            </a: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BeautifulSoup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PIL </a:t>
            </a: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511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이미지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358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err="1" smtClean="0"/>
              <a:t>크롤러</a:t>
            </a:r>
            <a:r>
              <a:rPr lang="ko-KR" altLang="en-US" sz="2000" b="1" dirty="0" smtClean="0"/>
              <a:t> 구현하기</a:t>
            </a:r>
            <a:endParaRPr lang="ko-KR" alt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11916" y="1892126"/>
            <a:ext cx="58785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600" dirty="0" smtClean="0"/>
              <a:t>앞서 분석한 웹 페이지 내용을 기반으로 </a:t>
            </a:r>
            <a:r>
              <a:rPr lang="ko-KR" altLang="en-US" sz="1600" dirty="0" err="1" smtClean="0"/>
              <a:t>크롤러를</a:t>
            </a:r>
            <a:r>
              <a:rPr lang="ko-KR" altLang="en-US" sz="1600" dirty="0" smtClean="0"/>
              <a:t> 구현해보자</a:t>
            </a:r>
            <a:r>
              <a:rPr lang="en-US" altLang="ko-KR" sz="1600" dirty="0" smtClean="0"/>
              <a:t>!</a:t>
            </a:r>
            <a:endParaRPr lang="ko-KR" altLang="en-US" sz="1600" dirty="0"/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666750" y="2668945"/>
            <a:ext cx="10858500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400" b="1" dirty="0" err="1" smtClean="0">
                <a:solidFill>
                  <a:srgbClr val="CC7832"/>
                </a:solidFill>
                <a:latin typeface="Consolas" panose="020B0609020204030204" pitchFamily="49" charset="0"/>
              </a:rPr>
              <a:t>def</a:t>
            </a:r>
            <a:r>
              <a:rPr lang="ko-KR" altLang="ko-KR" sz="1400" b="1" dirty="0" smtClean="0">
                <a:solidFill>
                  <a:srgbClr val="CC7832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b="1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save_image_to_file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image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dirname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suffix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):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400" b="1" dirty="0" err="1" smtClean="0">
                <a:solidFill>
                  <a:srgbClr val="CC7832"/>
                </a:solidFill>
                <a:latin typeface="Consolas" panose="020B0609020204030204" pitchFamily="49" charset="0"/>
              </a:rPr>
              <a:t>if</a:t>
            </a:r>
            <a:r>
              <a:rPr lang="ko-KR" altLang="ko-KR" sz="1400" b="1" dirty="0" smtClean="0">
                <a:solidFill>
                  <a:srgbClr val="CC7832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b="1" dirty="0" err="1" smtClean="0">
                <a:solidFill>
                  <a:srgbClr val="CC7832"/>
                </a:solidFill>
                <a:latin typeface="Consolas" panose="020B0609020204030204" pitchFamily="49" charset="0"/>
              </a:rPr>
              <a:t>not</a:t>
            </a:r>
            <a:r>
              <a:rPr lang="ko-KR" altLang="ko-KR" sz="1400" b="1" dirty="0" smtClean="0">
                <a:solidFill>
                  <a:srgbClr val="CC7832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os.path.isdir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dirname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):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   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os.mkdir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dirname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/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Image.open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image.raw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im.save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'{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dirname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}/{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suffix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}.{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format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}'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.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format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A4926"/>
                </a:solidFill>
                <a:latin typeface="Consolas" panose="020B0609020204030204" pitchFamily="49" charset="0"/>
              </a:rPr>
              <a:t>dirname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=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dirname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AA4926"/>
                </a:solidFill>
                <a:latin typeface="Consolas" panose="020B0609020204030204" pitchFamily="49" charset="0"/>
              </a:rPr>
              <a:t>suffix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=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suffix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AA4926"/>
                </a:solidFill>
                <a:latin typeface="Consolas" panose="020B0609020204030204" pitchFamily="49" charset="0"/>
              </a:rPr>
              <a:t>format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=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im.format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))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/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keyword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400" dirty="0" smtClean="0">
                <a:solidFill>
                  <a:srgbClr val="0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불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b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</a:b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encoded_keyword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urllib.parse.quote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keyword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/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HTTP </a:t>
            </a:r>
            <a:r>
              <a:rPr lang="ko-KR" altLang="ko-KR" sz="14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Error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403: </a:t>
            </a:r>
            <a:r>
              <a:rPr lang="ko-KR" altLang="ko-KR" sz="14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Forbidden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/>
            </a:r>
            <a:b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</a:t>
            </a:r>
            <a:r>
              <a:rPr lang="ko-KR" altLang="ko-KR" sz="14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bot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user</a:t>
            </a:r>
            <a:r>
              <a:rPr lang="ko-KR" altLang="ko-KR" sz="1400" dirty="0" err="1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에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대한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server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security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에 의해 발생할 수 있음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! (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구글 이미지 검색의 경우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b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해결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: </a:t>
            </a:r>
            <a:r>
              <a:rPr lang="ko-KR" altLang="ko-KR" sz="1400" dirty="0" err="1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해더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정보 전달</a:t>
            </a:r>
            <a:b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URL = 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"https://search.naver.com/search.naver?where=image&amp;sm=tab_jum&amp;query=" 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+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encoded_keyword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/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req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urllib.request.Request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(URL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AA4926"/>
                </a:solidFill>
                <a:latin typeface="Consolas" panose="020B0609020204030204" pitchFamily="49" charset="0"/>
              </a:rPr>
              <a:t>headers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={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User-Agent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Mozilla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/5.0'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})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html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urllib.request.urlopen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req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).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read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()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/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soup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BeautifulSoup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html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html.parser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endParaRPr lang="ko-KR" altLang="ko-KR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32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이미지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358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err="1" smtClean="0"/>
              <a:t>크롤러</a:t>
            </a:r>
            <a:r>
              <a:rPr lang="ko-KR" altLang="en-US" sz="2000" b="1" dirty="0" smtClean="0"/>
              <a:t> 구현하기</a:t>
            </a:r>
            <a:endParaRPr lang="ko-KR" alt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11916" y="1892126"/>
            <a:ext cx="58785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600" dirty="0" smtClean="0"/>
              <a:t>앞서 분석한 웹 페이지 내용을 기반으로 </a:t>
            </a:r>
            <a:r>
              <a:rPr lang="ko-KR" altLang="en-US" sz="1600" dirty="0" err="1" smtClean="0"/>
              <a:t>크롤러를</a:t>
            </a:r>
            <a:r>
              <a:rPr lang="ko-KR" altLang="en-US" sz="1600" dirty="0" smtClean="0"/>
              <a:t> 구현해보자</a:t>
            </a:r>
            <a:r>
              <a:rPr lang="en-US" altLang="ko-KR" sz="1600" dirty="0" smtClean="0"/>
              <a:t>!</a:t>
            </a:r>
            <a:endParaRPr lang="ko-KR" altLang="en-US" sz="1600" dirty="0"/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666750" y="2489601"/>
            <a:ext cx="10858500" cy="403187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img_list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[]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b="1" dirty="0" err="1" smtClean="0">
                <a:solidFill>
                  <a:srgbClr val="CC7832"/>
                </a:solidFill>
                <a:latin typeface="Consolas" panose="020B0609020204030204" pitchFamily="49" charset="0"/>
              </a:rPr>
              <a:t>for</a:t>
            </a:r>
            <a:r>
              <a:rPr lang="ko-KR" altLang="ko-KR" sz="1400" b="1" dirty="0" smtClean="0">
                <a:solidFill>
                  <a:srgbClr val="CC7832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b="1" dirty="0" err="1" smtClean="0">
                <a:solidFill>
                  <a:srgbClr val="CC7832"/>
                </a:solidFill>
                <a:latin typeface="Consolas" panose="020B0609020204030204" pitchFamily="49" charset="0"/>
              </a:rPr>
              <a:t>in</a:t>
            </a:r>
            <a:r>
              <a:rPr lang="ko-KR" altLang="ko-KR" sz="1400" b="1" dirty="0" smtClean="0">
                <a:solidFill>
                  <a:srgbClr val="CC7832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soup.findAll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img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AA4926"/>
                </a:solidFill>
                <a:latin typeface="Consolas" panose="020B0609020204030204" pitchFamily="49" charset="0"/>
              </a:rPr>
              <a:t>attrs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={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class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: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'_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img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}):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img_data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{}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이미지 설명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url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높이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너비를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dict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형태로 구성</a:t>
            </a:r>
            <a:b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img_data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[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alt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] =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[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alt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]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img_data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[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data_source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] =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[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data-source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]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img_data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[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height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] =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[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data-height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]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img_data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[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width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] =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[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data-width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]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/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이미지 정보를 담은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dict</a:t>
            </a:r>
            <a:r>
              <a:rPr lang="ko-KR" altLang="ko-KR" sz="1400" dirty="0" err="1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를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리스트에 추가</a:t>
            </a:r>
            <a:b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img_list.append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img_data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/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b="1" dirty="0" err="1" smtClean="0">
                <a:solidFill>
                  <a:srgbClr val="CC7832"/>
                </a:solidFill>
                <a:latin typeface="Consolas" panose="020B0609020204030204" pitchFamily="49" charset="0"/>
              </a:rPr>
              <a:t>for</a:t>
            </a:r>
            <a:r>
              <a:rPr lang="ko-KR" altLang="ko-KR" sz="1400" b="1" dirty="0" smtClean="0">
                <a:solidFill>
                  <a:srgbClr val="CC7832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index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img_data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b="1" dirty="0" err="1" smtClean="0">
                <a:solidFill>
                  <a:srgbClr val="CC7832"/>
                </a:solidFill>
                <a:latin typeface="Consolas" panose="020B0609020204030204" pitchFamily="49" charset="0"/>
              </a:rPr>
              <a:t>in</a:t>
            </a:r>
            <a:r>
              <a:rPr lang="ko-KR" altLang="ko-KR" sz="1400" b="1" dirty="0" smtClean="0">
                <a:solidFill>
                  <a:srgbClr val="CC7832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tqdm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8888C6"/>
                </a:solidFill>
                <a:latin typeface="Consolas" panose="020B0609020204030204" pitchFamily="49" charset="0"/>
              </a:rPr>
              <a:t>enumerate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img_list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)):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이미지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4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URL</a:t>
            </a:r>
            <a:r>
              <a:rPr lang="ko-KR" altLang="ko-KR" sz="1400" dirty="0" err="1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에서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데이터 파일 가져오기</a:t>
            </a:r>
            <a:b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response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requests.get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img_data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[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data_source</a:t>
            </a:r>
            <a:r>
              <a:rPr lang="ko-KR" altLang="ko-KR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'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]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AA4926"/>
                </a:solidFill>
                <a:latin typeface="Consolas" panose="020B0609020204030204" pitchFamily="49" charset="0"/>
              </a:rPr>
              <a:t>stream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=</a:t>
            </a:r>
            <a:r>
              <a:rPr lang="ko-KR" altLang="ko-KR" sz="1400" b="1" dirty="0" err="1" smtClean="0">
                <a:solidFill>
                  <a:srgbClr val="CC7832"/>
                </a:solidFill>
                <a:latin typeface="Consolas" panose="020B0609020204030204" pitchFamily="49" charset="0"/>
              </a:rPr>
              <a:t>True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AA4926"/>
                </a:solidFill>
                <a:latin typeface="Consolas" panose="020B0609020204030204" pitchFamily="49" charset="0"/>
              </a:rPr>
              <a:t>timeout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=</a:t>
            </a:r>
            <a:r>
              <a:rPr lang="ko-KR" altLang="ko-KR" sz="1400" dirty="0" smtClean="0">
                <a:solidFill>
                  <a:srgbClr val="6897BB"/>
                </a:solidFill>
                <a:latin typeface="Consolas" panose="020B0609020204030204" pitchFamily="49" charset="0"/>
              </a:rPr>
              <a:t>2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4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</a:t>
            </a: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이미지 데이터 파일 저장하기</a:t>
            </a:r>
            <a:b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lang="ko-KR" altLang="ko-KR" sz="14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save_image_to_file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response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keyword</a:t>
            </a:r>
            <a:r>
              <a:rPr lang="ko-KR" altLang="ko-KR" sz="14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4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index</a:t>
            </a:r>
            <a: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br>
              <a:rPr lang="ko-KR" altLang="ko-KR" sz="14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endParaRPr lang="ko-KR" altLang="ko-KR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8710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텍스트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이해하기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46714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sz="2000" b="1" dirty="0" err="1" smtClean="0"/>
              <a:t>BeautifulSoup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라이브러리 이해하기</a:t>
            </a:r>
            <a:endParaRPr lang="ko-KR" altLang="en-US" sz="2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06225" y="1776523"/>
            <a:ext cx="8189678" cy="5063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600" dirty="0" err="1" smtClean="0"/>
              <a:t>BeautifulSoup</a:t>
            </a:r>
            <a:r>
              <a:rPr lang="en-US" altLang="ko-KR" sz="1600" dirty="0" smtClean="0"/>
              <a:t> document : https://www.crummy.com/software/BeautifulSoup/bs4/doc/</a:t>
            </a:r>
            <a:endParaRPr lang="ko-KR" alt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806225" y="3006792"/>
            <a:ext cx="98539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smtClean="0"/>
              <a:t>Find, </a:t>
            </a:r>
            <a:r>
              <a:rPr lang="en-US" altLang="ko-KR" sz="1600" b="1" dirty="0" err="1" smtClean="0"/>
              <a:t>findAll</a:t>
            </a:r>
            <a:r>
              <a:rPr lang="ko-KR" altLang="en-US" sz="1600" b="1" dirty="0" smtClean="0"/>
              <a:t>로 가져온 각각의 객체를 </a:t>
            </a:r>
            <a:r>
              <a:rPr lang="en-US" altLang="ko-KR" sz="1600" b="1" dirty="0" smtClean="0"/>
              <a:t>data</a:t>
            </a:r>
            <a:r>
              <a:rPr lang="ko-KR" altLang="en-US" sz="1600" b="1" dirty="0" smtClean="0"/>
              <a:t>라고 가정할 때</a:t>
            </a:r>
            <a:r>
              <a:rPr lang="en-US" altLang="ko-KR" sz="1600" b="1" dirty="0" smtClean="0"/>
              <a:t>, </a:t>
            </a:r>
            <a:r>
              <a:rPr lang="ko-KR" altLang="en-US" sz="1600" b="1" dirty="0" smtClean="0"/>
              <a:t>태그의 속성은 다음과 같이 가져올 수 있음</a:t>
            </a:r>
            <a:r>
              <a:rPr lang="en-US" altLang="ko-KR" sz="1600" b="1" dirty="0" smtClean="0"/>
              <a:t/>
            </a:r>
            <a:br>
              <a:rPr lang="en-US" altLang="ko-KR" sz="1600" b="1" dirty="0" smtClean="0"/>
            </a:br>
            <a:r>
              <a:rPr lang="en-US" altLang="ko-KR" sz="1600" b="1" dirty="0" smtClean="0"/>
              <a:t>data[‘data-source’]  :  </a:t>
            </a:r>
            <a:r>
              <a:rPr lang="en-US" altLang="ko-KR" sz="1600" b="1" dirty="0" err="1" smtClean="0"/>
              <a:t>img</a:t>
            </a:r>
            <a:r>
              <a:rPr lang="en-US" altLang="ko-KR" sz="1600" b="1" dirty="0" smtClean="0"/>
              <a:t> </a:t>
            </a:r>
            <a:r>
              <a:rPr lang="ko-KR" altLang="en-US" sz="1600" b="1" dirty="0" smtClean="0"/>
              <a:t>태그의 </a:t>
            </a:r>
            <a:r>
              <a:rPr lang="en-US" altLang="ko-KR" sz="1600" b="1" dirty="0" smtClean="0"/>
              <a:t>data-source </a:t>
            </a:r>
            <a:r>
              <a:rPr lang="ko-KR" altLang="en-US" sz="1600" b="1" dirty="0" smtClean="0"/>
              <a:t>속성 내용</a:t>
            </a:r>
            <a:r>
              <a:rPr lang="en-US" altLang="ko-KR" sz="1600" b="1" dirty="0" smtClean="0"/>
              <a:t/>
            </a:r>
            <a:br>
              <a:rPr lang="en-US" altLang="ko-KR" sz="1600" b="1" dirty="0" smtClean="0"/>
            </a:br>
            <a:r>
              <a:rPr lang="en-US" altLang="ko-KR" sz="1600" b="1" dirty="0" smtClean="0"/>
              <a:t>data[‘alt’] : </a:t>
            </a:r>
            <a:r>
              <a:rPr lang="en-US" altLang="ko-KR" sz="1600" b="1" dirty="0" err="1" smtClean="0"/>
              <a:t>img</a:t>
            </a:r>
            <a:r>
              <a:rPr lang="en-US" altLang="ko-KR" sz="1600" b="1" dirty="0" smtClean="0"/>
              <a:t> </a:t>
            </a:r>
            <a:r>
              <a:rPr lang="ko-KR" altLang="en-US" sz="1600" b="1" dirty="0" smtClean="0"/>
              <a:t>태그의 </a:t>
            </a:r>
            <a:r>
              <a:rPr lang="en-US" altLang="ko-KR" sz="1600" b="1" dirty="0" smtClean="0"/>
              <a:t>alt </a:t>
            </a:r>
            <a:r>
              <a:rPr lang="ko-KR" altLang="en-US" sz="1600" b="1" dirty="0" smtClean="0"/>
              <a:t>속성 내용</a:t>
            </a:r>
            <a:endParaRPr lang="en-US" altLang="ko-KR" sz="1600" b="1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806225" y="2428466"/>
            <a:ext cx="38218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600" b="1" dirty="0" err="1" smtClean="0"/>
              <a:t>BeautifulSoup</a:t>
            </a:r>
            <a:r>
              <a:rPr lang="ko-KR" altLang="en-US" sz="1600" b="1" dirty="0" smtClean="0"/>
              <a:t>으로 태그 속성 가져오기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861950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421330" y="2463926"/>
            <a:ext cx="9349339" cy="216823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b="1" dirty="0" err="1" smtClean="0">
                <a:solidFill>
                  <a:schemeClr val="accent2">
                    <a:lumMod val="50000"/>
                  </a:schemeClr>
                </a:solidFill>
              </a:rPr>
              <a:t>BeautifulSoup</a:t>
            </a:r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ko-KR" altLang="en-US" b="1" dirty="0" smtClean="0">
                <a:solidFill>
                  <a:schemeClr val="accent2">
                    <a:lumMod val="50000"/>
                  </a:schemeClr>
                </a:solidFill>
              </a:rPr>
              <a:t>라이브러리를 이용한 웹 텍스트 </a:t>
            </a:r>
            <a:r>
              <a:rPr lang="ko-KR" altLang="en-US" b="1" dirty="0" err="1" smtClean="0">
                <a:solidFill>
                  <a:schemeClr val="accent2">
                    <a:lumMod val="50000"/>
                  </a:schemeClr>
                </a:solidFill>
              </a:rPr>
              <a:t>크롤링</a:t>
            </a:r>
            <a:endParaRPr lang="en-US" altLang="ko-KR" b="1" dirty="0" smtClean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096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텍스트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이해하기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32089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sz="2000" b="1" dirty="0" smtClean="0"/>
              <a:t>Requests, PIL </a:t>
            </a:r>
            <a:r>
              <a:rPr lang="ko-KR" altLang="en-US" sz="2000" b="1" dirty="0" smtClean="0"/>
              <a:t>이해하기</a:t>
            </a:r>
            <a:endParaRPr lang="ko-KR" altLang="en-US" sz="2000" b="1" dirty="0"/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952912" y="2571708"/>
            <a:ext cx="8008486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requests.get</a:t>
            </a:r>
            <a:r>
              <a:rPr kumimoji="0" lang="en-US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altLang="ko-KR" sz="20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URL]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stream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ko-KR" altLang="ko-KR" sz="20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timeout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ko-KR" altLang="ko-KR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68814" y="1899233"/>
            <a:ext cx="61975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600" b="1" dirty="0" smtClean="0"/>
              <a:t>다음의</a:t>
            </a:r>
            <a:r>
              <a:rPr lang="en-US" altLang="ko-KR" sz="1600" b="1" dirty="0" smtClean="0"/>
              <a:t> </a:t>
            </a:r>
            <a:r>
              <a:rPr lang="ko-KR" altLang="en-US" sz="1600" b="1" dirty="0" smtClean="0"/>
              <a:t>메서드를 이용해서</a:t>
            </a:r>
            <a:r>
              <a:rPr lang="en-US" altLang="ko-KR" sz="1600" b="1" dirty="0" smtClean="0"/>
              <a:t>, </a:t>
            </a:r>
            <a:r>
              <a:rPr lang="ko-KR" altLang="en-US" sz="1600" b="1" dirty="0" smtClean="0"/>
              <a:t>해당 </a:t>
            </a:r>
            <a:r>
              <a:rPr lang="en-US" altLang="ko-KR" sz="1600" b="1" dirty="0" smtClean="0"/>
              <a:t>URL</a:t>
            </a:r>
            <a:r>
              <a:rPr lang="ko-KR" altLang="en-US" sz="1600" b="1" dirty="0" smtClean="0"/>
              <a:t>의 데이터를 가져올 수 있다</a:t>
            </a:r>
            <a:r>
              <a:rPr lang="en-US" altLang="ko-KR" sz="1600" b="1" dirty="0"/>
              <a:t>.</a:t>
            </a:r>
            <a:endParaRPr lang="ko-KR" altLang="en-US" sz="1600" b="1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52912" y="5100002"/>
            <a:ext cx="8225329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Image.open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image.raw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im.save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'{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dirname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}/{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suffix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}.{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format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}'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</a:t>
            </a:r>
            <a:endParaRPr kumimoji="0" lang="en-US" altLang="ko-KR" sz="2000" b="0" i="0" u="none" strike="noStrike" cap="none" normalizeH="0" baseline="0" dirty="0" smtClean="0">
              <a:ln>
                <a:noFill/>
              </a:ln>
              <a:solidFill>
                <a:srgbClr val="A9B7C6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format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dirname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dirname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suffix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suffix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format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ko-KR" altLang="ko-KR" sz="20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im.format</a:t>
            </a: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endParaRPr kumimoji="0" lang="ko-KR" altLang="ko-KR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68814" y="3357563"/>
            <a:ext cx="81870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600" b="1" dirty="0" smtClean="0"/>
              <a:t>PIL</a:t>
            </a:r>
            <a:r>
              <a:rPr lang="ko-KR" altLang="en-US" sz="1600" b="1" dirty="0" smtClean="0"/>
              <a:t>의</a:t>
            </a:r>
            <a:r>
              <a:rPr lang="en-US" altLang="ko-KR" sz="1600" b="1" dirty="0" smtClean="0"/>
              <a:t> </a:t>
            </a:r>
            <a:r>
              <a:rPr lang="ko-KR" altLang="en-US" sz="1600" b="1" dirty="0" smtClean="0"/>
              <a:t>이미지 객체 </a:t>
            </a:r>
            <a:r>
              <a:rPr lang="en-US" altLang="ko-KR" sz="1600" b="1" dirty="0" smtClean="0"/>
              <a:t>Image</a:t>
            </a:r>
            <a:r>
              <a:rPr lang="ko-KR" altLang="en-US" sz="1600" b="1" dirty="0" smtClean="0"/>
              <a:t>를 이용하면</a:t>
            </a:r>
            <a:r>
              <a:rPr lang="en-US" altLang="ko-KR" sz="1600" b="1" dirty="0" smtClean="0"/>
              <a:t>, </a:t>
            </a:r>
            <a:r>
              <a:rPr lang="en-US" altLang="ko-KR" sz="1600" b="1" dirty="0" err="1" smtClean="0"/>
              <a:t>requests.get</a:t>
            </a:r>
            <a:r>
              <a:rPr lang="ko-KR" altLang="en-US" sz="1600" b="1" dirty="0" smtClean="0"/>
              <a:t>을 이용해서 </a:t>
            </a:r>
            <a:endParaRPr lang="en-US" altLang="ko-KR" sz="1600" b="1" dirty="0" smtClean="0"/>
          </a:p>
          <a:p>
            <a:pPr>
              <a:lnSpc>
                <a:spcPct val="200000"/>
              </a:lnSpc>
            </a:pPr>
            <a:r>
              <a:rPr lang="ko-KR" altLang="en-US" sz="1600" b="1" dirty="0" smtClean="0"/>
              <a:t>가져온 </a:t>
            </a:r>
            <a:r>
              <a:rPr lang="en-US" altLang="ko-KR" sz="1600" b="1" dirty="0" smtClean="0"/>
              <a:t>raw </a:t>
            </a:r>
            <a:r>
              <a:rPr lang="ko-KR" altLang="en-US" sz="1600" b="1" dirty="0" smtClean="0"/>
              <a:t>데이터를 이미지 포맷으로 변환해서 읽을 수 있다</a:t>
            </a:r>
            <a:r>
              <a:rPr lang="en-US" altLang="ko-KR" sz="1600" b="1" dirty="0" smtClean="0"/>
              <a:t>.</a:t>
            </a:r>
            <a:br>
              <a:rPr lang="en-US" altLang="ko-KR" sz="1600" b="1" dirty="0" smtClean="0"/>
            </a:br>
            <a:r>
              <a:rPr lang="ko-KR" altLang="en-US" sz="1600" b="1" dirty="0" smtClean="0"/>
              <a:t>또한</a:t>
            </a:r>
            <a:r>
              <a:rPr lang="en-US" altLang="ko-KR" sz="1600" b="1" dirty="0" smtClean="0"/>
              <a:t>, save</a:t>
            </a:r>
            <a:r>
              <a:rPr lang="ko-KR" altLang="en-US" sz="1600" b="1" dirty="0" smtClean="0"/>
              <a:t>메서드를 이용하면</a:t>
            </a:r>
            <a:r>
              <a:rPr lang="en-US" altLang="ko-KR" sz="1600" b="1" dirty="0" smtClean="0"/>
              <a:t>, </a:t>
            </a:r>
            <a:r>
              <a:rPr lang="ko-KR" altLang="en-US" sz="1600" b="1" dirty="0" smtClean="0"/>
              <a:t>지정한 파일 위치</a:t>
            </a:r>
            <a:r>
              <a:rPr lang="en-US" altLang="ko-KR" sz="1600" b="1" dirty="0" smtClean="0"/>
              <a:t>(path)</a:t>
            </a:r>
            <a:r>
              <a:rPr lang="ko-KR" altLang="en-US" sz="1600" b="1" dirty="0" smtClean="0"/>
              <a:t>에 읽은 이미지를 저장할 수 있다</a:t>
            </a:r>
            <a:r>
              <a:rPr lang="en-US" altLang="ko-KR" sz="1600" b="1" dirty="0" smtClean="0"/>
              <a:t>.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12027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텍스트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32993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sz="2000" b="1" dirty="0" err="1" smtClean="0"/>
              <a:t>BeautifulSoup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설치하기</a:t>
            </a:r>
            <a:endParaRPr lang="ko-KR" altLang="en-US" sz="2000" b="1" dirty="0"/>
          </a:p>
        </p:txBody>
      </p:sp>
      <p:sp>
        <p:nvSpPr>
          <p:cNvPr id="6" name="직사각형 5"/>
          <p:cNvSpPr/>
          <p:nvPr/>
        </p:nvSpPr>
        <p:spPr>
          <a:xfrm>
            <a:off x="625908" y="2011680"/>
            <a:ext cx="7680960" cy="5967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600" dirty="0" smtClean="0"/>
              <a:t>   &gt; pip install bs4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496618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텍스트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704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smtClean="0"/>
              <a:t>웹</a:t>
            </a:r>
            <a:r>
              <a:rPr lang="en-US" altLang="ko-KR" sz="2000" b="1" dirty="0"/>
              <a:t> </a:t>
            </a:r>
            <a:r>
              <a:rPr lang="ko-KR" altLang="en-US" sz="2000" b="1" dirty="0" smtClean="0"/>
              <a:t>페이지 살펴보기</a:t>
            </a:r>
            <a:endParaRPr lang="ko-KR" alt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02391" y="1969026"/>
            <a:ext cx="102984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/>
              <a:t>실습 </a:t>
            </a:r>
            <a:r>
              <a:rPr lang="en-US" altLang="ko-KR" sz="1600" b="1" dirty="0" smtClean="0"/>
              <a:t>URL : https://search.shopping.naver.com/search/all.nhn?where=all&amp;frm=NVSCTAB&amp;query=gpu</a:t>
            </a:r>
            <a:endParaRPr lang="ko-KR" altLang="en-US" sz="16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2226" t="7936" r="13200" b="28359"/>
          <a:stretch/>
        </p:blipFill>
        <p:spPr>
          <a:xfrm>
            <a:off x="936155" y="2486499"/>
            <a:ext cx="4537892" cy="4042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732547" y="4591251"/>
            <a:ext cx="2579571" cy="2213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732548" y="4812632"/>
            <a:ext cx="558266" cy="1789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732546" y="5598376"/>
            <a:ext cx="2579571" cy="1479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732547" y="5742756"/>
            <a:ext cx="558266" cy="1789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/>
          <p:cNvCxnSpPr/>
          <p:nvPr/>
        </p:nvCxnSpPr>
        <p:spPr>
          <a:xfrm flipH="1">
            <a:off x="4312117" y="4706754"/>
            <a:ext cx="280095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H="1">
            <a:off x="4312117" y="5656126"/>
            <a:ext cx="280095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H="1">
            <a:off x="2290813" y="4876047"/>
            <a:ext cx="482225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2290813" y="5838574"/>
            <a:ext cx="482225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113069" y="4507499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상품 제목</a:t>
            </a:r>
            <a:endParaRPr lang="ko-KR" alt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7113069" y="4765207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상품 가격</a:t>
            </a:r>
            <a:endParaRPr lang="ko-KR" alt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7113069" y="5510078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상품 제목</a:t>
            </a:r>
            <a:endParaRPr lang="ko-KR" alt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7113069" y="5767786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상품 가격</a:t>
            </a:r>
            <a:endParaRPr lang="ko-KR" alt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6920564" y="2730431"/>
            <a:ext cx="387798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rgbClr val="C00000"/>
                </a:solidFill>
              </a:rPr>
              <a:t>위 네이버 쇼핑</a:t>
            </a:r>
            <a:r>
              <a:rPr lang="en-US" altLang="ko-KR" sz="2000" b="1" dirty="0" smtClean="0">
                <a:solidFill>
                  <a:srgbClr val="C00000"/>
                </a:solidFill>
              </a:rPr>
              <a:t>URL</a:t>
            </a:r>
            <a:r>
              <a:rPr lang="ko-KR" altLang="en-US" sz="2000" b="1" dirty="0" smtClean="0">
                <a:solidFill>
                  <a:srgbClr val="C00000"/>
                </a:solidFill>
              </a:rPr>
              <a:t>에서 </a:t>
            </a:r>
            <a:endParaRPr lang="en-US" altLang="ko-KR" sz="2000" b="1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rgbClr val="C00000"/>
                </a:solidFill>
              </a:rPr>
              <a:t>상품의 제목과 가격을 가져오는 </a:t>
            </a:r>
            <a:endParaRPr lang="en-US" altLang="ko-KR" sz="2000" b="1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err="1" smtClean="0">
                <a:solidFill>
                  <a:srgbClr val="C00000"/>
                </a:solidFill>
              </a:rPr>
              <a:t>크롤러를</a:t>
            </a:r>
            <a:r>
              <a:rPr lang="ko-KR" altLang="en-US" sz="2000" b="1" dirty="0" smtClean="0">
                <a:solidFill>
                  <a:srgbClr val="C00000"/>
                </a:solidFill>
              </a:rPr>
              <a:t> 개발해보자</a:t>
            </a:r>
            <a:r>
              <a:rPr lang="en-US" altLang="ko-KR" sz="2000" b="1" dirty="0" smtClean="0">
                <a:solidFill>
                  <a:srgbClr val="C00000"/>
                </a:solidFill>
              </a:rPr>
              <a:t>!</a:t>
            </a:r>
            <a:endParaRPr lang="ko-KR" altLang="en-US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97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텍스트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704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smtClean="0"/>
              <a:t>웹</a:t>
            </a:r>
            <a:r>
              <a:rPr lang="en-US" altLang="ko-KR" sz="2000" b="1" dirty="0"/>
              <a:t> </a:t>
            </a:r>
            <a:r>
              <a:rPr lang="ko-KR" altLang="en-US" sz="2000" b="1" dirty="0" smtClean="0"/>
              <a:t>페이지 분석하기</a:t>
            </a:r>
            <a:endParaRPr lang="ko-KR" alt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02391" y="1969026"/>
            <a:ext cx="102984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/>
              <a:t>실습 </a:t>
            </a:r>
            <a:r>
              <a:rPr lang="en-US" altLang="ko-KR" sz="1600" b="1" dirty="0" smtClean="0"/>
              <a:t>URL : https://search.shopping.naver.com/search/all.nhn?where=all&amp;frm=NVSCTAB&amp;query=gpu</a:t>
            </a:r>
            <a:endParaRPr lang="ko-KR" altLang="en-US" sz="1600" b="1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rcRect t="22092" b="38092"/>
          <a:stretch/>
        </p:blipFill>
        <p:spPr>
          <a:xfrm>
            <a:off x="3205101" y="2681645"/>
            <a:ext cx="8278053" cy="3436704"/>
          </a:xfrm>
          <a:prstGeom prst="rect">
            <a:avLst/>
          </a:prstGeom>
        </p:spPr>
      </p:pic>
      <p:cxnSp>
        <p:nvCxnSpPr>
          <p:cNvPr id="22" name="직선 화살표 연결선 21"/>
          <p:cNvCxnSpPr/>
          <p:nvPr/>
        </p:nvCxnSpPr>
        <p:spPr>
          <a:xfrm>
            <a:off x="2661112" y="3555059"/>
            <a:ext cx="2156058" cy="93365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66409" y="2819105"/>
            <a:ext cx="2762295" cy="956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 smtClean="0">
                <a:solidFill>
                  <a:srgbClr val="C00000"/>
                </a:solidFill>
              </a:rPr>
              <a:t>우클릭</a:t>
            </a:r>
            <a:r>
              <a:rPr lang="ko-KR" altLang="en-US" sz="2000" b="1" dirty="0">
                <a:solidFill>
                  <a:srgbClr val="C00000"/>
                </a:solidFill>
              </a:rPr>
              <a:t> </a:t>
            </a:r>
            <a:r>
              <a:rPr lang="ko-KR" altLang="en-US" sz="2000" b="1" dirty="0" smtClean="0">
                <a:solidFill>
                  <a:srgbClr val="C00000"/>
                </a:solidFill>
              </a:rPr>
              <a:t>팝업 메뉴에서 </a:t>
            </a:r>
            <a:endParaRPr lang="en-US" altLang="ko-KR" sz="2000" b="1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rgbClr val="C00000"/>
                </a:solidFill>
              </a:rPr>
              <a:t>검사 클릭</a:t>
            </a:r>
            <a:r>
              <a:rPr lang="en-US" altLang="ko-KR" sz="2000" b="1" dirty="0" smtClean="0">
                <a:solidFill>
                  <a:srgbClr val="C00000"/>
                </a:solidFill>
              </a:rPr>
              <a:t>!!</a:t>
            </a:r>
            <a:endParaRPr lang="ko-KR" altLang="en-US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290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텍스트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704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smtClean="0"/>
              <a:t>웹</a:t>
            </a:r>
            <a:r>
              <a:rPr lang="en-US" altLang="ko-KR" sz="2000" b="1" dirty="0"/>
              <a:t> </a:t>
            </a:r>
            <a:r>
              <a:rPr lang="ko-KR" altLang="en-US" sz="2000" b="1" dirty="0" smtClean="0"/>
              <a:t>페이지 분석하기</a:t>
            </a:r>
            <a:endParaRPr lang="ko-KR" alt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02391" y="1969026"/>
            <a:ext cx="102984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/>
              <a:t>실습 </a:t>
            </a:r>
            <a:r>
              <a:rPr lang="en-US" altLang="ko-KR" sz="1600" b="1" dirty="0" smtClean="0"/>
              <a:t>URL : https://search.shopping.naver.com/search/all.nhn?where=all&amp;frm=NVSCTAB&amp;query=gpu</a:t>
            </a:r>
            <a:endParaRPr lang="ko-KR" altLang="en-US" sz="1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02391" y="2814995"/>
            <a:ext cx="7392665" cy="19836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arenR"/>
            </a:pPr>
            <a:r>
              <a:rPr lang="ko-KR" altLang="en-US" sz="1600" dirty="0" smtClean="0"/>
              <a:t>상품이 표시된 영역은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&lt;</a:t>
            </a:r>
            <a:r>
              <a:rPr lang="en-US" altLang="ko-KR" sz="1600" b="1" dirty="0" err="1" smtClean="0">
                <a:solidFill>
                  <a:srgbClr val="C00000"/>
                </a:solidFill>
              </a:rPr>
              <a:t>ul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 class=“</a:t>
            </a:r>
            <a:r>
              <a:rPr lang="en-US" altLang="ko-KR" sz="1600" b="1" dirty="0" err="1" smtClean="0">
                <a:solidFill>
                  <a:srgbClr val="C00000"/>
                </a:solidFill>
              </a:rPr>
              <a:t>goods_list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”&gt;&lt;/</a:t>
            </a:r>
            <a:r>
              <a:rPr lang="en-US" altLang="ko-KR" sz="1600" b="1" dirty="0" err="1" smtClean="0">
                <a:solidFill>
                  <a:srgbClr val="C00000"/>
                </a:solidFill>
              </a:rPr>
              <a:t>ul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&gt;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태그로 감싸져 있다</a:t>
            </a:r>
            <a:r>
              <a:rPr lang="en-US" altLang="ko-KR" sz="1600" dirty="0" smtClean="0"/>
              <a:t>!</a:t>
            </a:r>
          </a:p>
          <a:p>
            <a:pPr marL="342900" indent="-342900">
              <a:lnSpc>
                <a:spcPct val="200000"/>
              </a:lnSpc>
              <a:buAutoNum type="arabicParenR"/>
            </a:pPr>
            <a:r>
              <a:rPr lang="ko-KR" altLang="en-US" sz="1600" dirty="0" smtClean="0"/>
              <a:t>각 상품들은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&lt;li class=“</a:t>
            </a:r>
            <a:r>
              <a:rPr lang="en-US" altLang="ko-KR" sz="1600" b="1" dirty="0" err="1" smtClean="0">
                <a:solidFill>
                  <a:srgbClr val="C00000"/>
                </a:solidFill>
              </a:rPr>
              <a:t>itemSection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”&gt;&lt;/li&gt;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태그로 감싸져 있다</a:t>
            </a:r>
            <a:r>
              <a:rPr lang="en-US" altLang="ko-KR" sz="1600" dirty="0" smtClean="0"/>
              <a:t>!</a:t>
            </a:r>
          </a:p>
          <a:p>
            <a:pPr marL="342900" indent="-342900">
              <a:lnSpc>
                <a:spcPct val="200000"/>
              </a:lnSpc>
              <a:buAutoNum type="arabicParenR"/>
            </a:pPr>
            <a:r>
              <a:rPr lang="ko-KR" altLang="en-US" sz="1600" dirty="0" smtClean="0"/>
              <a:t>각 상품의 이름은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&lt;a class=“tit”&gt;&lt;/a&gt;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태그로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감싸져 있다</a:t>
            </a:r>
            <a:r>
              <a:rPr lang="en-US" altLang="ko-KR" sz="1600" dirty="0" smtClean="0"/>
              <a:t>!</a:t>
            </a:r>
          </a:p>
          <a:p>
            <a:pPr marL="342900" indent="-342900">
              <a:lnSpc>
                <a:spcPct val="200000"/>
              </a:lnSpc>
              <a:buAutoNum type="arabicParenR"/>
            </a:pPr>
            <a:r>
              <a:rPr lang="ko-KR" altLang="en-US" sz="1600" dirty="0" smtClean="0"/>
              <a:t>각 상품의 가격은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&lt;span class=“price”&gt;&lt;/span&gt;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태그로 감싸져 있다</a:t>
            </a:r>
            <a:r>
              <a:rPr lang="en-US" altLang="ko-KR" sz="1600" dirty="0" smtClean="0"/>
              <a:t>!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60483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텍스트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358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err="1" smtClean="0"/>
              <a:t>크롤러</a:t>
            </a:r>
            <a:r>
              <a:rPr lang="ko-KR" altLang="en-US" sz="2000" b="1" dirty="0" smtClean="0"/>
              <a:t> 구현하기</a:t>
            </a:r>
            <a:endParaRPr lang="ko-KR" alt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11916" y="1892126"/>
            <a:ext cx="58785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600" dirty="0" smtClean="0"/>
              <a:t>앞서 분석한 웹 페이지 내용을 기반으로 </a:t>
            </a:r>
            <a:r>
              <a:rPr lang="ko-KR" altLang="en-US" sz="1600" dirty="0" err="1" smtClean="0"/>
              <a:t>크롤러를</a:t>
            </a:r>
            <a:r>
              <a:rPr lang="ko-KR" altLang="en-US" sz="1600" dirty="0" smtClean="0"/>
              <a:t> 구현해보자</a:t>
            </a:r>
            <a:r>
              <a:rPr lang="en-US" altLang="ko-KR" sz="1600" dirty="0" smtClean="0"/>
              <a:t>!</a:t>
            </a:r>
            <a:endParaRPr lang="ko-KR" altLang="en-US" sz="1600" dirty="0"/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811916" y="2571250"/>
            <a:ext cx="8225329" cy="369331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  <a:t>"""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네이버 쇼핑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  <a:t>-GPU 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검색의 각 상품 이름과 가격 크롤링하기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  <a:t>"""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629755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urllib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bs4 </a:t>
            </a: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BeautifulSoup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가져올 웹 페이지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URL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URL =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"https://search.shopping.naver.com/search/all.nhn?where=all&amp;frm=NVSCTAB&amp;query=gpu"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request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객체 생성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urllib.request.Request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(URL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headers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User-Agent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Mozilla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/5.0'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})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설정한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의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code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내용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읽어오기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urllib.request.urlopen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urllib.request.urlopen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도 가능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!!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문서의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파싱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가능한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BeautifulSoup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객체 생성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soup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BeautifulSoup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html.parser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1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텍스트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따라하기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358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err="1" smtClean="0"/>
              <a:t>크롤러</a:t>
            </a:r>
            <a:r>
              <a:rPr lang="ko-KR" altLang="en-US" sz="2000" b="1" dirty="0" smtClean="0"/>
              <a:t> 구현하기</a:t>
            </a:r>
            <a:endParaRPr lang="ko-KR" alt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11916" y="1892126"/>
            <a:ext cx="58785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600" dirty="0" smtClean="0"/>
              <a:t>앞서 분석한 웹 페이지 내용을 기반으로 </a:t>
            </a:r>
            <a:r>
              <a:rPr lang="ko-KR" altLang="en-US" sz="1600" dirty="0" err="1" smtClean="0"/>
              <a:t>크롤러를</a:t>
            </a:r>
            <a:r>
              <a:rPr lang="ko-KR" altLang="en-US" sz="1600" dirty="0" smtClean="0"/>
              <a:t> 구현해보자</a:t>
            </a:r>
            <a:r>
              <a:rPr lang="en-US" altLang="ko-KR" sz="1600" dirty="0" smtClean="0"/>
              <a:t>!</a:t>
            </a:r>
            <a:endParaRPr lang="ko-KR" altLang="en-US" sz="1600" dirty="0"/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811916" y="2680803"/>
            <a:ext cx="6854762" cy="349326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&lt;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ul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class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="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goods_list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"&gt;&lt;/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ul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ko-KR" altLang="ko-KR" sz="13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로 감싸진 영역 가져오기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!</a:t>
            </a:r>
            <a:b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ul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soup.find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ul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300" dirty="0" err="1" smtClean="0">
                <a:solidFill>
                  <a:srgbClr val="AA4926"/>
                </a:solidFill>
                <a:latin typeface="Consolas" panose="020B0609020204030204" pitchFamily="49" charset="0"/>
              </a:rPr>
              <a:t>class</a:t>
            </a:r>
            <a:r>
              <a:rPr lang="ko-KR" altLang="ko-KR" sz="1300" dirty="0" smtClean="0">
                <a:solidFill>
                  <a:srgbClr val="AA4926"/>
                </a:solidFill>
                <a:latin typeface="Consolas" panose="020B0609020204030204" pitchFamily="49" charset="0"/>
              </a:rPr>
              <a:t>_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=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goods_list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b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/>
            </a:r>
            <a:b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products_list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[]</a:t>
            </a:r>
            <a:b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&lt;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li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class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="_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itemSection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"&gt;&lt;/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li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ko-KR" altLang="ko-KR" sz="13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로 감싸진 영역 가져오기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!</a:t>
            </a:r>
            <a:b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ko-KR" altLang="ko-KR" sz="1300" b="1" dirty="0" err="1" smtClean="0">
                <a:solidFill>
                  <a:srgbClr val="CC7832"/>
                </a:solidFill>
                <a:latin typeface="Consolas" panose="020B0609020204030204" pitchFamily="49" charset="0"/>
              </a:rPr>
              <a:t>for</a:t>
            </a:r>
            <a:r>
              <a:rPr lang="ko-KR" altLang="ko-KR" sz="1300" b="1" dirty="0" smtClean="0">
                <a:solidFill>
                  <a:srgbClr val="CC7832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li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300" b="1" dirty="0" err="1" smtClean="0">
                <a:solidFill>
                  <a:srgbClr val="CC7832"/>
                </a:solidFill>
                <a:latin typeface="Consolas" panose="020B0609020204030204" pitchFamily="49" charset="0"/>
              </a:rPr>
              <a:t>in</a:t>
            </a:r>
            <a:r>
              <a:rPr lang="ko-KR" altLang="ko-KR" sz="1300" b="1" dirty="0" smtClean="0">
                <a:solidFill>
                  <a:srgbClr val="CC7832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ul.findAll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li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300" dirty="0" err="1" smtClean="0">
                <a:solidFill>
                  <a:srgbClr val="AA4926"/>
                </a:solidFill>
                <a:latin typeface="Consolas" panose="020B0609020204030204" pitchFamily="49" charset="0"/>
              </a:rPr>
              <a:t>class</a:t>
            </a:r>
            <a:r>
              <a:rPr lang="ko-KR" altLang="ko-KR" sz="1300" dirty="0" smtClean="0">
                <a:solidFill>
                  <a:srgbClr val="AA4926"/>
                </a:solidFill>
                <a:latin typeface="Consolas" panose="020B0609020204030204" pitchFamily="49" charset="0"/>
              </a:rPr>
              <a:t>_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=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"_</a:t>
            </a:r>
            <a:r>
              <a:rPr lang="ko-KR" altLang="ko-KR" sz="13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itemSection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):</a:t>
            </a:r>
            <a:b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product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= {}</a:t>
            </a:r>
            <a:b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/>
            </a:r>
            <a:b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&lt;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a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class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="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tit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"&gt;&lt;/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a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ko-KR" altLang="ko-KR" sz="13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로 감싸진 영역 가져오기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!</a:t>
            </a:r>
            <a:b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product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[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name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] = 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li.find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a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300" dirty="0" err="1" smtClean="0">
                <a:solidFill>
                  <a:srgbClr val="AA4926"/>
                </a:solidFill>
                <a:latin typeface="Consolas" panose="020B0609020204030204" pitchFamily="49" charset="0"/>
              </a:rPr>
              <a:t>class</a:t>
            </a:r>
            <a:r>
              <a:rPr lang="ko-KR" altLang="ko-KR" sz="1300" dirty="0" smtClean="0">
                <a:solidFill>
                  <a:srgbClr val="AA4926"/>
                </a:solidFill>
                <a:latin typeface="Consolas" panose="020B0609020204030204" pitchFamily="49" charset="0"/>
              </a:rPr>
              <a:t>_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=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tit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).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get_text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().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strip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()</a:t>
            </a:r>
            <a:b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/>
            </a:r>
            <a:b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&lt;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span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class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="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price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"&gt;&lt;/</a:t>
            </a:r>
            <a:r>
              <a:rPr lang="ko-KR" altLang="ko-KR" sz="13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span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ko-KR" altLang="ko-KR" sz="1300" dirty="0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로 감싸진 영역 가져오기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!</a:t>
            </a:r>
            <a:b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product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[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price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] = 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li.find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span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smtClean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300" dirty="0" err="1" smtClean="0">
                <a:solidFill>
                  <a:srgbClr val="AA4926"/>
                </a:solidFill>
                <a:latin typeface="Consolas" panose="020B0609020204030204" pitchFamily="49" charset="0"/>
              </a:rPr>
              <a:t>class</a:t>
            </a:r>
            <a:r>
              <a:rPr lang="ko-KR" altLang="ko-KR" sz="1300" dirty="0" smtClean="0">
                <a:solidFill>
                  <a:srgbClr val="AA4926"/>
                </a:solidFill>
                <a:latin typeface="Consolas" panose="020B0609020204030204" pitchFamily="49" charset="0"/>
              </a:rPr>
              <a:t>_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=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err="1" smtClean="0">
                <a:solidFill>
                  <a:srgbClr val="008080"/>
                </a:solidFill>
                <a:latin typeface="Consolas" panose="020B0609020204030204" pitchFamily="49" charset="0"/>
              </a:rPr>
              <a:t>price</a:t>
            </a:r>
            <a:r>
              <a:rPr lang="ko-KR" altLang="ko-KR" sz="13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).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get_text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().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strip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()</a:t>
            </a:r>
            <a:b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products_list.append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product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b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/>
            </a:r>
            <a:b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# </a:t>
            </a:r>
            <a:r>
              <a:rPr lang="ko-KR" altLang="ko-KR" sz="1300" dirty="0" err="1" smtClean="0">
                <a:solidFill>
                  <a:srgbClr val="80808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출력해보기</a:t>
            </a:r>
            <a: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!</a:t>
            </a:r>
            <a:br>
              <a:rPr lang="ko-KR" altLang="ko-KR" sz="1300" dirty="0" smtClean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ko-KR" altLang="ko-KR" sz="1300" dirty="0" err="1" smtClean="0">
                <a:solidFill>
                  <a:srgbClr val="8888C6"/>
                </a:solidFill>
                <a:latin typeface="Consolas" panose="020B0609020204030204" pitchFamily="49" charset="0"/>
              </a:rPr>
              <a:t>print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300" dirty="0" err="1" smtClean="0">
                <a:solidFill>
                  <a:srgbClr val="A9B7C6"/>
                </a:solidFill>
                <a:latin typeface="Consolas" panose="020B0609020204030204" pitchFamily="49" charset="0"/>
              </a:rPr>
              <a:t>products_list</a:t>
            </a:r>
            <a:r>
              <a:rPr lang="ko-KR" altLang="ko-KR" sz="1300" dirty="0" smtClean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endParaRPr lang="ko-KR" altLang="ko-KR" sz="13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75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510" y="259882"/>
            <a:ext cx="9272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BeautifulSoup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라이브러리를 이용한 웹 텍스트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크롤링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[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이해하기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]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514" y="1501541"/>
            <a:ext cx="2704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000" b="1" dirty="0" smtClean="0"/>
              <a:t>웹 페이지 이해하기</a:t>
            </a:r>
            <a:endParaRPr lang="ko-KR" altLang="en-US" sz="2000" b="1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rcRect l="55785" t="22092" b="38092"/>
          <a:stretch/>
        </p:blipFill>
        <p:spPr>
          <a:xfrm>
            <a:off x="616017" y="2094156"/>
            <a:ext cx="4745103" cy="445548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672773" y="1565863"/>
            <a:ext cx="512993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 smtClean="0">
                <a:solidFill>
                  <a:srgbClr val="C00000"/>
                </a:solidFill>
              </a:rPr>
              <a:t>html 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코드 내용은 복잡해보이지만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solidFill>
                  <a:srgbClr val="C00000"/>
                </a:solidFill>
              </a:rPr>
              <a:t>&lt;body&gt;&lt;/body&gt; 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태그 안에 </a:t>
            </a:r>
            <a:endParaRPr lang="en-US" altLang="ko-KR" sz="1600" b="1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solidFill>
                  <a:srgbClr val="C00000"/>
                </a:solidFill>
              </a:rPr>
              <a:t>div, p, a, span, </a:t>
            </a:r>
            <a:r>
              <a:rPr lang="en-US" altLang="ko-KR" sz="1600" b="1" dirty="0" err="1" smtClean="0">
                <a:solidFill>
                  <a:srgbClr val="C00000"/>
                </a:solidFill>
              </a:rPr>
              <a:t>ul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, li 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등의 태그로 구성되어 있고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, </a:t>
            </a:r>
            <a:endParaRPr lang="en-US" altLang="ko-KR" sz="1600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solidFill>
                  <a:srgbClr val="C00000"/>
                </a:solidFill>
              </a:rPr>
              <a:t>이들의 상하 구조 표현을 통해 웹 페이지가 구성된다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!!</a:t>
            </a:r>
          </a:p>
        </p:txBody>
      </p:sp>
      <p:sp>
        <p:nvSpPr>
          <p:cNvPr id="26" name="Rectangle 1"/>
          <p:cNvSpPr>
            <a:spLocks noChangeArrowheads="1"/>
          </p:cNvSpPr>
          <p:nvPr/>
        </p:nvSpPr>
        <p:spPr bwMode="auto">
          <a:xfrm>
            <a:off x="6452420" y="4056653"/>
            <a:ext cx="3137397" cy="249299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&lt;html&gt;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&lt;head&gt;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…	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&lt;/head&gt;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&lt;body&gt;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	&lt;div&gt;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		…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chemeClr val="bg1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&lt;/div&gt;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	&lt;a&gt;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	&lt;/a&gt;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&lt;/body&gt;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 smtClean="0">
                <a:solidFill>
                  <a:schemeClr val="bg1"/>
                </a:solidFill>
                <a:latin typeface="Consolas" panose="020B0609020204030204" pitchFamily="49" charset="0"/>
              </a:rPr>
              <a:t>&lt;/html&gt;</a:t>
            </a:r>
            <a:endParaRPr lang="ko-KR" altLang="ko-KR" sz="13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7" name="위로 굽은 화살표 26"/>
          <p:cNvSpPr/>
          <p:nvPr/>
        </p:nvSpPr>
        <p:spPr>
          <a:xfrm rot="10800000" flipH="1">
            <a:off x="5672773" y="3327031"/>
            <a:ext cx="2489450" cy="622277"/>
          </a:xfrm>
          <a:prstGeom prst="bentUpArrow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22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626</Words>
  <Application>Microsoft Office PowerPoint</Application>
  <PresentationFormat>와이드스크린</PresentationFormat>
  <Paragraphs>111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굴림체</vt:lpstr>
      <vt:lpstr>맑은 고딕</vt:lpstr>
      <vt:lpstr>Arial</vt:lpstr>
      <vt:lpstr>Consolas</vt:lpstr>
      <vt:lpstr>Wingdings</vt:lpstr>
      <vt:lpstr>Office 테마</vt:lpstr>
      <vt:lpstr>데이터 수집 및 가공</vt:lpstr>
      <vt:lpstr>BeautifulSoup 라이브러리를 이용한 웹 텍스트 크롤링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BeautifulSoup 라이브러리를 이용한 웹 이미지 크롤링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데이터 수집 및 가공</dc:title>
  <dc:creator>kim young-jin</dc:creator>
  <cp:lastModifiedBy>kim young-jin</cp:lastModifiedBy>
  <cp:revision>10</cp:revision>
  <dcterms:created xsi:type="dcterms:W3CDTF">2018-12-31T03:13:25Z</dcterms:created>
  <dcterms:modified xsi:type="dcterms:W3CDTF">2018-12-31T04:44:32Z</dcterms:modified>
</cp:coreProperties>
</file>

<file path=docProps/thumbnail.jpeg>
</file>